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8" r:id="rId2"/>
    <p:sldId id="259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02" r:id="rId15"/>
    <p:sldId id="270" r:id="rId16"/>
    <p:sldId id="273" r:id="rId17"/>
    <p:sldId id="274" r:id="rId18"/>
    <p:sldId id="271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03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7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5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32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E9C2E-DEFA-4D98-B6C1-38D39B2F6C6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E7B59-8161-4D6E-B032-FD6290EC1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24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9155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85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144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78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2467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77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3491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97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4515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9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5539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70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0179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77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88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120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025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2227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2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3251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77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5299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035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8371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154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9395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599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0419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eaLnBrk="1" hangingPunct="1"/>
            <a:endParaRPr altLang="en-US" smtClean="0">
              <a:latin typeface="Arial" panose="020B06040202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590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4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7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1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44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6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1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67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319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5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69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9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C7538-C6A5-400F-8B5F-01C431121054}" type="datetimeFigureOut">
              <a:rPr lang="en-US" smtClean="0"/>
              <a:t>Tuesday 7/22/2014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FEB48-ED0C-41B0-8195-B8F29FF81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799" y="2514600"/>
            <a:ext cx="11234057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Freeform 1"/>
          <p:cNvSpPr>
            <a:spLocks/>
          </p:cNvSpPr>
          <p:nvPr/>
        </p:nvSpPr>
        <p:spPr bwMode="auto">
          <a:xfrm>
            <a:off x="-228600" y="-228600"/>
            <a:ext cx="6858000" cy="7239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0 w 21600"/>
              <a:gd name="T11" fmla="*/ 2147483647 h 21600"/>
              <a:gd name="T12" fmla="*/ 0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17694720 60000 65536"/>
              <a:gd name="T21" fmla="*/ 0 60000 65536"/>
              <a:gd name="T22" fmla="*/ 5898240 60000 65536"/>
              <a:gd name="T23" fmla="*/ 11796480 60000 65536"/>
              <a:gd name="T24" fmla="*/ 17694720 60000 65536"/>
              <a:gd name="T25" fmla="*/ 17694720 60000 65536"/>
              <a:gd name="T26" fmla="*/ 17694720 60000 65536"/>
              <a:gd name="T27" fmla="*/ 17694720 60000 65536"/>
              <a:gd name="T28" fmla="*/ 17694720 60000 65536"/>
              <a:gd name="T29" fmla="*/ 17694720 60000 65536"/>
              <a:gd name="T30" fmla="*/ 1900 w 21600"/>
              <a:gd name="T31" fmla="*/ 12700 h 21600"/>
              <a:gd name="T32" fmla="*/ 12700 w 21600"/>
              <a:gd name="T33" fmla="*/ 19700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>
                <a:moveTo>
                  <a:pt x="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" name="Freeform 18"/>
          <p:cNvSpPr>
            <a:spLocks noChangeArrowheads="1"/>
          </p:cNvSpPr>
          <p:nvPr/>
        </p:nvSpPr>
        <p:spPr bwMode="auto">
          <a:xfrm>
            <a:off x="533400" y="152400"/>
            <a:ext cx="6781800" cy="6492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b="1">
                <a:solidFill>
                  <a:schemeClr val="bg1"/>
                </a:solidFill>
                <a:ea typeface="Microsoft YaHei" panose="020B0503020204020204" pitchFamily="34" charset="-122"/>
              </a:rPr>
              <a:t>Microsoft</a:t>
            </a:r>
          </a:p>
        </p:txBody>
      </p:sp>
      <p:sp>
        <p:nvSpPr>
          <p:cNvPr id="5" name="Freeform 19"/>
          <p:cNvSpPr>
            <a:spLocks noChangeArrowheads="1"/>
          </p:cNvSpPr>
          <p:nvPr/>
        </p:nvSpPr>
        <p:spPr bwMode="auto">
          <a:xfrm>
            <a:off x="3505200" y="685800"/>
            <a:ext cx="4572000" cy="15573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000"/>
              </a:spcBef>
            </a:pPr>
            <a:r>
              <a:rPr lang="en-US" altLang="en-US" sz="9600">
                <a:solidFill>
                  <a:schemeClr val="bg1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Excel</a:t>
            </a:r>
          </a:p>
        </p:txBody>
      </p:sp>
      <p:sp>
        <p:nvSpPr>
          <p:cNvPr id="7" name="Freeform 18"/>
          <p:cNvSpPr>
            <a:spLocks noChangeArrowheads="1"/>
          </p:cNvSpPr>
          <p:nvPr/>
        </p:nvSpPr>
        <p:spPr bwMode="auto">
          <a:xfrm>
            <a:off x="7214933" y="4724400"/>
            <a:ext cx="3429000" cy="6492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b="1" dirty="0">
                <a:solidFill>
                  <a:schemeClr val="bg1"/>
                </a:solidFill>
                <a:ea typeface="Microsoft YaHei" panose="020B0503020204020204" pitchFamily="34" charset="-122"/>
              </a:rPr>
              <a:t>July 2014</a:t>
            </a:r>
          </a:p>
        </p:txBody>
      </p:sp>
      <p:sp>
        <p:nvSpPr>
          <p:cNvPr id="8" name="Freeform 18"/>
          <p:cNvSpPr>
            <a:spLocks noChangeArrowheads="1"/>
          </p:cNvSpPr>
          <p:nvPr/>
        </p:nvSpPr>
        <p:spPr bwMode="auto">
          <a:xfrm>
            <a:off x="3844925" y="6096000"/>
            <a:ext cx="4953000" cy="6492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>
                <a:solidFill>
                  <a:srgbClr val="1F7244"/>
                </a:solidFill>
                <a:latin typeface="Arial Black" panose="020B0A04020102020204" pitchFamily="34" charset="0"/>
                <a:ea typeface="Microsoft YaHei" panose="020B0503020204020204" pitchFamily="34" charset="-122"/>
              </a:rPr>
              <a:t>John</a:t>
            </a:r>
            <a:r>
              <a:rPr lang="en-US" altLang="en-US" sz="3600" b="1" dirty="0">
                <a:solidFill>
                  <a:srgbClr val="1F7244"/>
                </a:solidFill>
                <a:ea typeface="Microsoft YaHei" panose="020B0503020204020204" pitchFamily="34" charset="-122"/>
              </a:rPr>
              <a:t> </a:t>
            </a:r>
            <a:r>
              <a:rPr lang="en-US" altLang="en-US" sz="3600" b="1" dirty="0">
                <a:solidFill>
                  <a:srgbClr val="1C6815"/>
                </a:solidFill>
                <a:ea typeface="Microsoft YaHei" panose="020B0503020204020204" pitchFamily="34" charset="-122"/>
              </a:rPr>
              <a:t> </a:t>
            </a:r>
            <a:r>
              <a:rPr lang="en-US" altLang="en-US" sz="3600" b="1" dirty="0">
                <a:solidFill>
                  <a:schemeClr val="bg1"/>
                </a:solidFill>
                <a:ea typeface="Microsoft YaHei" panose="020B0503020204020204" pitchFamily="34" charset="-122"/>
              </a:rPr>
              <a:t>Herring</a:t>
            </a:r>
          </a:p>
        </p:txBody>
      </p:sp>
      <p:pic>
        <p:nvPicPr>
          <p:cNvPr id="9" name="Picture 12" descr="onekreate-logo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10" b="37048"/>
          <a:stretch>
            <a:fillRect/>
          </a:stretch>
        </p:blipFill>
        <p:spPr bwMode="auto">
          <a:xfrm>
            <a:off x="5366078" y="2709863"/>
            <a:ext cx="4648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4" y="3469554"/>
            <a:ext cx="3424091" cy="342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5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078019">
            <a:off x="4869183" y="63991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2410692" y="4342256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Font, Color, Size, Align, etc.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27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10969221">
            <a:off x="5349829" y="940186"/>
            <a:ext cx="394980" cy="3562907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2433056" y="4794767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Number Formats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57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10969221">
            <a:off x="6658367" y="924422"/>
            <a:ext cx="394980" cy="3562907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2433056" y="4794767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More Formatting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1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12986948">
            <a:off x="7002932" y="386852"/>
            <a:ext cx="394980" cy="447280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2433056" y="4794767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Cells — Insert / Delete</a:t>
            </a:r>
          </a:p>
        </p:txBody>
      </p:sp>
    </p:spTree>
    <p:extLst>
      <p:ext uri="{BB962C8B-B14F-4D97-AF65-F5344CB8AC3E}">
        <p14:creationId xmlns:p14="http://schemas.microsoft.com/office/powerpoint/2010/main" val="177642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12986948">
            <a:off x="7760576" y="465230"/>
            <a:ext cx="394980" cy="447280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2433056" y="4794767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Even More Tools</a:t>
            </a:r>
          </a:p>
        </p:txBody>
      </p:sp>
    </p:spTree>
    <p:extLst>
      <p:ext uri="{BB962C8B-B14F-4D97-AF65-F5344CB8AC3E}">
        <p14:creationId xmlns:p14="http://schemas.microsoft.com/office/powerpoint/2010/main" val="389722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797070">
            <a:off x="3928656" y="717927"/>
            <a:ext cx="394980" cy="447280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2730722" y="5245704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Formula Bar</a:t>
            </a:r>
          </a:p>
        </p:txBody>
      </p:sp>
    </p:spTree>
    <p:extLst>
      <p:ext uri="{BB962C8B-B14F-4D97-AF65-F5344CB8AC3E}">
        <p14:creationId xmlns:p14="http://schemas.microsoft.com/office/powerpoint/2010/main" val="238299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763325">
            <a:off x="3568441" y="974086"/>
            <a:ext cx="394980" cy="449321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3553474" y="5377841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Column Headers</a:t>
            </a:r>
          </a:p>
        </p:txBody>
      </p:sp>
    </p:spTree>
    <p:extLst>
      <p:ext uri="{BB962C8B-B14F-4D97-AF65-F5344CB8AC3E}">
        <p14:creationId xmlns:p14="http://schemas.microsoft.com/office/powerpoint/2010/main" val="411272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115561">
            <a:off x="2890521" y="1352458"/>
            <a:ext cx="394980" cy="449321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3553474" y="5377841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Row Headers</a:t>
            </a:r>
          </a:p>
        </p:txBody>
      </p:sp>
    </p:spTree>
    <p:extLst>
      <p:ext uri="{BB962C8B-B14F-4D97-AF65-F5344CB8AC3E}">
        <p14:creationId xmlns:p14="http://schemas.microsoft.com/office/powerpoint/2010/main" val="298507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7615095">
            <a:off x="4554682" y="2104211"/>
            <a:ext cx="394980" cy="3064941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3219453" y="4715091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Single Cell</a:t>
            </a:r>
          </a:p>
        </p:txBody>
      </p:sp>
    </p:spTree>
    <p:extLst>
      <p:ext uri="{BB962C8B-B14F-4D97-AF65-F5344CB8AC3E}">
        <p14:creationId xmlns:p14="http://schemas.microsoft.com/office/powerpoint/2010/main" val="30705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7615095">
            <a:off x="3692806" y="95699"/>
            <a:ext cx="394980" cy="5220994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3219453" y="4715091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Cell Identifier</a:t>
            </a:r>
          </a:p>
        </p:txBody>
      </p:sp>
    </p:spTree>
    <p:extLst>
      <p:ext uri="{BB962C8B-B14F-4D97-AF65-F5344CB8AC3E}">
        <p14:creationId xmlns:p14="http://schemas.microsoft.com/office/powerpoint/2010/main" val="275262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02" y="0"/>
            <a:ext cx="9566725" cy="6858000"/>
          </a:xfrm>
          <a:prstGeom prst="rect">
            <a:avLst/>
          </a:prstGeom>
        </p:spPr>
      </p:pic>
      <p:sp>
        <p:nvSpPr>
          <p:cNvPr id="9" name="Freeform 2"/>
          <p:cNvSpPr>
            <a:spLocks noChangeArrowheads="1"/>
          </p:cNvSpPr>
          <p:nvPr/>
        </p:nvSpPr>
        <p:spPr bwMode="auto">
          <a:xfrm>
            <a:off x="5390147" y="4932716"/>
            <a:ext cx="510589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1F7244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The Work Area</a:t>
            </a:r>
            <a:endParaRPr lang="en-US" altLang="en-US" sz="3600" dirty="0">
              <a:solidFill>
                <a:srgbClr val="1F7244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5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205113" y="2474734"/>
            <a:ext cx="5749900" cy="2408875"/>
            <a:chOff x="4205113" y="2474734"/>
            <a:chExt cx="5749900" cy="2408875"/>
          </a:xfrm>
        </p:grpSpPr>
        <p:sp>
          <p:nvSpPr>
            <p:cNvPr id="10" name="Down Arrow 9"/>
            <p:cNvSpPr/>
            <p:nvPr/>
          </p:nvSpPr>
          <p:spPr>
            <a:xfrm rot="8115561">
              <a:off x="4205113" y="2474734"/>
              <a:ext cx="394980" cy="2405058"/>
            </a:xfrm>
            <a:prstGeom prst="downArrow">
              <a:avLst>
                <a:gd name="adj1" fmla="val 50000"/>
                <a:gd name="adj2" fmla="val 85682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2"/>
            <p:cNvSpPr>
              <a:spLocks noChangeArrowheads="1"/>
            </p:cNvSpPr>
            <p:nvPr/>
          </p:nvSpPr>
          <p:spPr bwMode="auto">
            <a:xfrm>
              <a:off x="4971954" y="4235097"/>
              <a:ext cx="4983059" cy="64851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0 w 21600"/>
                <a:gd name="T7" fmla="*/ 2147483647 h 21600"/>
                <a:gd name="T8" fmla="*/ 17694720 60000 65536"/>
                <a:gd name="T9" fmla="*/ 0 60000 65536"/>
                <a:gd name="T10" fmla="*/ 5898240 60000 65536"/>
                <a:gd name="T11" fmla="*/ 1179648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2250"/>
                </a:spcBef>
              </a:pPr>
              <a:r>
                <a:rPr lang="en-US" altLang="en-US" sz="36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Microsoft YaHei" panose="020B0503020204020204" pitchFamily="34" charset="-122"/>
                  <a:cs typeface="Mangal" panose="02040503050203030202" pitchFamily="18" charset="0"/>
                </a:rPr>
                <a:t>Cell Highlighted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773737" y="236479"/>
            <a:ext cx="7530290" cy="817573"/>
            <a:chOff x="1773737" y="236479"/>
            <a:chExt cx="7530290" cy="817573"/>
          </a:xfrm>
        </p:grpSpPr>
        <p:sp>
          <p:nvSpPr>
            <p:cNvPr id="12" name="Down Arrow 11"/>
            <p:cNvSpPr/>
            <p:nvPr/>
          </p:nvSpPr>
          <p:spPr>
            <a:xfrm rot="4574709">
              <a:off x="2401497" y="31312"/>
              <a:ext cx="394980" cy="1650499"/>
            </a:xfrm>
            <a:prstGeom prst="downArrow">
              <a:avLst>
                <a:gd name="adj1" fmla="val 50000"/>
                <a:gd name="adj2" fmla="val 85682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2"/>
            <p:cNvSpPr>
              <a:spLocks noChangeArrowheads="1"/>
            </p:cNvSpPr>
            <p:nvPr/>
          </p:nvSpPr>
          <p:spPr bwMode="auto">
            <a:xfrm>
              <a:off x="3301464" y="236479"/>
              <a:ext cx="6002563" cy="64851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0 w 21600"/>
                <a:gd name="T7" fmla="*/ 2147483647 h 21600"/>
                <a:gd name="T8" fmla="*/ 17694720 60000 65536"/>
                <a:gd name="T9" fmla="*/ 0 60000 65536"/>
                <a:gd name="T10" fmla="*/ 5898240 60000 65536"/>
                <a:gd name="T11" fmla="*/ 1179648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2250"/>
                </a:spcBef>
              </a:pPr>
              <a:r>
                <a:rPr lang="en-US" altLang="en-US" sz="36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Microsoft YaHei" panose="020B0503020204020204" pitchFamily="34" charset="-122"/>
                  <a:cs typeface="Mangal" panose="02040503050203030202" pitchFamily="18" charset="0"/>
                </a:rPr>
                <a:t>Identifier Reports E11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596022" y="1152710"/>
            <a:ext cx="7271896" cy="1756508"/>
            <a:chOff x="1596022" y="1152710"/>
            <a:chExt cx="7271896" cy="1756508"/>
          </a:xfrm>
        </p:grpSpPr>
        <p:sp>
          <p:nvSpPr>
            <p:cNvPr id="7" name="Down Arrow 6"/>
            <p:cNvSpPr/>
            <p:nvPr/>
          </p:nvSpPr>
          <p:spPr>
            <a:xfrm rot="4574709">
              <a:off x="3087234" y="466838"/>
              <a:ext cx="394980" cy="3377403"/>
            </a:xfrm>
            <a:prstGeom prst="downArrow">
              <a:avLst>
                <a:gd name="adj1" fmla="val 50000"/>
                <a:gd name="adj2" fmla="val 85682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Down Arrow 7"/>
            <p:cNvSpPr/>
            <p:nvPr/>
          </p:nvSpPr>
          <p:spPr>
            <a:xfrm rot="6719833">
              <a:off x="4000202" y="792476"/>
              <a:ext cx="394980" cy="1637596"/>
            </a:xfrm>
            <a:prstGeom prst="downArrow">
              <a:avLst>
                <a:gd name="adj1" fmla="val 50000"/>
                <a:gd name="adj2" fmla="val 85682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2"/>
            <p:cNvSpPr>
              <a:spLocks noChangeArrowheads="1"/>
            </p:cNvSpPr>
            <p:nvPr/>
          </p:nvSpPr>
          <p:spPr bwMode="auto">
            <a:xfrm>
              <a:off x="4454551" y="1152710"/>
              <a:ext cx="4413367" cy="1756508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0 w 21600"/>
                <a:gd name="T7" fmla="*/ 2147483647 h 21600"/>
                <a:gd name="T8" fmla="*/ 17694720 60000 65536"/>
                <a:gd name="T9" fmla="*/ 0 60000 65536"/>
                <a:gd name="T10" fmla="*/ 5898240 60000 65536"/>
                <a:gd name="T11" fmla="*/ 1179648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2250"/>
                </a:spcBef>
              </a:pPr>
              <a:r>
                <a:rPr lang="en-US" altLang="en-US" sz="36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Microsoft YaHei" panose="020B0503020204020204" pitchFamily="34" charset="-122"/>
                  <a:cs typeface="Mangal" panose="02040503050203030202" pitchFamily="18" charset="0"/>
                </a:rPr>
                <a:t>Column E and Row 11 Headers are Highlighted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54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8763325">
            <a:off x="5310155" y="984971"/>
            <a:ext cx="394980" cy="449321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553474" y="5377841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Between Columns</a:t>
            </a:r>
          </a:p>
        </p:txBody>
      </p:sp>
    </p:spTree>
    <p:extLst>
      <p:ext uri="{BB962C8B-B14F-4D97-AF65-F5344CB8AC3E}">
        <p14:creationId xmlns:p14="http://schemas.microsoft.com/office/powerpoint/2010/main" val="212746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7650944">
            <a:off x="2915220" y="2137515"/>
            <a:ext cx="394980" cy="3998962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553474" y="5377841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Between Rows</a:t>
            </a:r>
          </a:p>
        </p:txBody>
      </p:sp>
    </p:spTree>
    <p:extLst>
      <p:ext uri="{BB962C8B-B14F-4D97-AF65-F5344CB8AC3E}">
        <p14:creationId xmlns:p14="http://schemas.microsoft.com/office/powerpoint/2010/main" val="59765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7650944">
            <a:off x="3485217" y="310596"/>
            <a:ext cx="394980" cy="5381302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477274" y="4615841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Select All</a:t>
            </a:r>
          </a:p>
        </p:txBody>
      </p:sp>
    </p:spTree>
    <p:extLst>
      <p:ext uri="{BB962C8B-B14F-4D97-AF65-F5344CB8AC3E}">
        <p14:creationId xmlns:p14="http://schemas.microsoft.com/office/powerpoint/2010/main" val="245742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2590496">
            <a:off x="3729692" y="2266398"/>
            <a:ext cx="394980" cy="4844127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553474" y="2138487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One Sheet</a:t>
            </a:r>
          </a:p>
        </p:txBody>
      </p:sp>
    </p:spTree>
    <p:extLst>
      <p:ext uri="{BB962C8B-B14F-4D97-AF65-F5344CB8AC3E}">
        <p14:creationId xmlns:p14="http://schemas.microsoft.com/office/powerpoint/2010/main" val="71445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7113035">
            <a:off x="5188506" y="2001970"/>
            <a:ext cx="394980" cy="4230159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673217" y="5356952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1F7244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Multiple Cells</a:t>
            </a:r>
          </a:p>
        </p:txBody>
      </p:sp>
    </p:spTree>
    <p:extLst>
      <p:ext uri="{BB962C8B-B14F-4D97-AF65-F5344CB8AC3E}">
        <p14:creationId xmlns:p14="http://schemas.microsoft.com/office/powerpoint/2010/main" val="44055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8435790">
            <a:off x="4946012" y="2345045"/>
            <a:ext cx="394980" cy="325667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673217" y="5356952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1F7244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Multiple Cells</a:t>
            </a:r>
          </a:p>
        </p:txBody>
      </p:sp>
    </p:spTree>
    <p:extLst>
      <p:ext uri="{BB962C8B-B14F-4D97-AF65-F5344CB8AC3E}">
        <p14:creationId xmlns:p14="http://schemas.microsoft.com/office/powerpoint/2010/main" val="162769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8435790">
            <a:off x="4946012" y="2345045"/>
            <a:ext cx="394980" cy="3256675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673217" y="5356952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1F7244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Block of Cells</a:t>
            </a:r>
            <a:endParaRPr lang="en-US" altLang="en-US" sz="3600" dirty="0" smtClean="0">
              <a:solidFill>
                <a:srgbClr val="1F7244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69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8435790">
            <a:off x="4738976" y="751474"/>
            <a:ext cx="394980" cy="4730824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492880" y="4991227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1F7244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Entire Column</a:t>
            </a:r>
          </a:p>
        </p:txBody>
      </p:sp>
    </p:spTree>
    <p:extLst>
      <p:ext uri="{BB962C8B-B14F-4D97-AF65-F5344CB8AC3E}">
        <p14:creationId xmlns:p14="http://schemas.microsoft.com/office/powerpoint/2010/main" val="390120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 rot="7274892">
            <a:off x="3295389" y="1499752"/>
            <a:ext cx="394980" cy="4730824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"/>
          <p:cNvSpPr>
            <a:spLocks noChangeArrowheads="1"/>
          </p:cNvSpPr>
          <p:nvPr/>
        </p:nvSpPr>
        <p:spPr bwMode="auto">
          <a:xfrm>
            <a:off x="3492880" y="4991227"/>
            <a:ext cx="73258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1F7244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Entire Row</a:t>
            </a:r>
          </a:p>
        </p:txBody>
      </p:sp>
    </p:spTree>
    <p:extLst>
      <p:ext uri="{BB962C8B-B14F-4D97-AF65-F5344CB8AC3E}">
        <p14:creationId xmlns:p14="http://schemas.microsoft.com/office/powerpoint/2010/main" val="178033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9552524">
            <a:off x="6807165" y="101052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7448045" y="4932716"/>
            <a:ext cx="3048000" cy="642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Title Bar</a:t>
            </a:r>
          </a:p>
        </p:txBody>
      </p:sp>
    </p:spTree>
    <p:extLst>
      <p:ext uri="{BB962C8B-B14F-4D97-AF65-F5344CB8AC3E}">
        <p14:creationId xmlns:p14="http://schemas.microsoft.com/office/powerpoint/2010/main" val="39762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1"/>
          <p:cNvSpPr>
            <a:spLocks noChangeArrowheads="1"/>
          </p:cNvSpPr>
          <p:nvPr/>
        </p:nvSpPr>
        <p:spPr bwMode="auto">
          <a:xfrm>
            <a:off x="3033713" y="2466976"/>
            <a:ext cx="6096000" cy="19224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750"/>
              </a:spcBef>
            </a:pPr>
            <a:r>
              <a:rPr lang="en-US" altLang="en-US" sz="60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Using Formulas</a:t>
            </a:r>
          </a:p>
        </p:txBody>
      </p:sp>
    </p:spTree>
    <p:extLst>
      <p:ext uri="{BB962C8B-B14F-4D97-AF65-F5344CB8AC3E}">
        <p14:creationId xmlns:p14="http://schemas.microsoft.com/office/powerpoint/2010/main" val="58794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1"/>
          <p:cNvSpPr>
            <a:spLocks noChangeArrowheads="1"/>
          </p:cNvSpPr>
          <p:nvPr/>
        </p:nvSpPr>
        <p:spPr bwMode="auto">
          <a:xfrm>
            <a:off x="3752850" y="452438"/>
            <a:ext cx="4648200" cy="825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0"/>
              </a:spcBef>
            </a:pPr>
            <a:r>
              <a:rPr lang="en-US" altLang="en-US" sz="48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What is . . . .</a:t>
            </a:r>
          </a:p>
        </p:txBody>
      </p:sp>
      <p:sp>
        <p:nvSpPr>
          <p:cNvPr id="3" name="Freeform 2"/>
          <p:cNvSpPr>
            <a:spLocks noChangeArrowheads="1"/>
          </p:cNvSpPr>
          <p:nvPr/>
        </p:nvSpPr>
        <p:spPr bwMode="auto">
          <a:xfrm rot="3000">
            <a:off x="3627438" y="1682751"/>
            <a:ext cx="4921250" cy="9175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375"/>
              </a:spcBef>
            </a:pPr>
            <a:r>
              <a:rPr lang="en-US" altLang="en-US" sz="54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2 + 7  =      ?</a:t>
            </a:r>
          </a:p>
        </p:txBody>
      </p:sp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3621088" y="2846389"/>
            <a:ext cx="5891212" cy="9175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375"/>
              </a:spcBef>
            </a:pPr>
            <a:r>
              <a:rPr lang="en-US" altLang="en-US" sz="54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3 –  2  =  _______</a:t>
            </a:r>
          </a:p>
        </p:txBody>
      </p:sp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3657600" y="3854450"/>
            <a:ext cx="5146258" cy="120251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375"/>
              </a:spcBef>
            </a:pPr>
            <a:r>
              <a:rPr lang="en-US" altLang="en-US" sz="54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4 </a:t>
            </a:r>
            <a:r>
              <a:rPr lang="en-US" altLang="en-US" sz="7200" b="1">
                <a:solidFill>
                  <a:srgbClr val="FFFFFF"/>
                </a:solidFill>
                <a:latin typeface="Symbol" panose="05050102010706020507" pitchFamily="18" charset="2"/>
                <a:ea typeface="Microsoft YaHei" panose="020B0503020204020204" pitchFamily="34" charset="-122"/>
                <a:cs typeface="Mangal" panose="02040503050203030202" pitchFamily="18" charset="0"/>
              </a:rPr>
              <a:t></a:t>
            </a:r>
            <a:r>
              <a:rPr lang="en-US" altLang="en-US" sz="54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 3  =      </a:t>
            </a:r>
            <a:r>
              <a:rPr lang="en-US" altLang="en-US" sz="5400" i="1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Mangal" panose="02040503050203030202" pitchFamily="18" charset="0"/>
              </a:rPr>
              <a:t>x</a:t>
            </a:r>
            <a:r>
              <a:rPr lang="en-US" altLang="en-US" sz="54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 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657600" y="5380039"/>
            <a:ext cx="5875338" cy="948196"/>
            <a:chOff x="2133720" y="5379840"/>
            <a:chExt cx="5875200" cy="947994"/>
          </a:xfrm>
        </p:grpSpPr>
        <p:sp>
          <p:nvSpPr>
            <p:cNvPr id="30727" name="Freeform 6"/>
            <p:cNvSpPr>
              <a:spLocks/>
            </p:cNvSpPr>
            <p:nvPr/>
          </p:nvSpPr>
          <p:spPr bwMode="auto">
            <a:xfrm>
              <a:off x="5494320" y="5379840"/>
              <a:ext cx="2514600" cy="838080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0 w 21600"/>
                <a:gd name="T7" fmla="*/ 2147483647 h 21600"/>
                <a:gd name="T8" fmla="*/ 17694720 60000 65536"/>
                <a:gd name="T9" fmla="*/ 0 60000 65536"/>
                <a:gd name="T10" fmla="*/ 5898240 60000 65536"/>
                <a:gd name="T11" fmla="*/ 1179648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/>
            <a:p>
              <a:endParaRPr lang="en-US"/>
            </a:p>
          </p:txBody>
        </p:sp>
        <p:sp>
          <p:nvSpPr>
            <p:cNvPr id="30728" name="Freeform 7"/>
            <p:cNvSpPr>
              <a:spLocks noChangeArrowheads="1"/>
            </p:cNvSpPr>
            <p:nvPr/>
          </p:nvSpPr>
          <p:spPr bwMode="auto">
            <a:xfrm>
              <a:off x="2133720" y="5402520"/>
              <a:ext cx="4397553" cy="925314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0 w 21600"/>
                <a:gd name="T7" fmla="*/ 2147483647 h 21600"/>
                <a:gd name="T8" fmla="*/ 17694720 60000 65536"/>
                <a:gd name="T9" fmla="*/ 0 60000 65536"/>
                <a:gd name="T10" fmla="*/ 5898240 60000 65536"/>
                <a:gd name="T11" fmla="*/ 1179648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375"/>
                </a:spcBef>
              </a:pPr>
              <a:r>
                <a:rPr lang="en-US" altLang="en-US" sz="5400">
                  <a:solidFill>
                    <a:srgbClr val="FFFFFF"/>
                  </a:solidFill>
                  <a:latin typeface="Arial Black" panose="020B0A04020102020204" pitchFamily="34" charset="0"/>
                  <a:ea typeface="Microsoft YaHei" panose="020B0503020204020204" pitchFamily="34" charset="-122"/>
                  <a:cs typeface="Mangal" panose="02040503050203030202" pitchFamily="18" charset="0"/>
                </a:rPr>
                <a:t>8 </a:t>
              </a:r>
              <a:r>
                <a:rPr lang="zh-CN" altLang="en-US" sz="5400" b="1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Mangal" panose="02040503050203030202" pitchFamily="18" charset="0"/>
                </a:rPr>
                <a:t>÷</a:t>
              </a:r>
              <a:r>
                <a:rPr lang="en-US" altLang="en-US" sz="5400">
                  <a:solidFill>
                    <a:srgbClr val="FFFFFF"/>
                  </a:solidFill>
                  <a:latin typeface="Arial Black" panose="020B0A04020102020204" pitchFamily="34" charset="0"/>
                  <a:ea typeface="Microsoft YaHei" panose="020B0503020204020204" pitchFamily="34" charset="-122"/>
                  <a:cs typeface="Mangal" panose="02040503050203030202" pitchFamily="18" charset="0"/>
                </a:rPr>
                <a:t> 2  =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500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76815"/>
              </p:ext>
            </p:extLst>
          </p:nvPr>
        </p:nvGraphicFramePr>
        <p:xfrm>
          <a:off x="6416046" y="2722563"/>
          <a:ext cx="5029200" cy="308466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57300"/>
                <a:gridCol w="1257300"/>
                <a:gridCol w="1257300"/>
                <a:gridCol w="1257300"/>
              </a:tblGrid>
              <a:tr h="103942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Add</a:t>
                      </a:r>
                      <a:endParaRPr lang="en-US" sz="1800" dirty="0"/>
                    </a:p>
                  </a:txBody>
                  <a:tcPr marT="45712" marB="45712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Subtract</a:t>
                      </a:r>
                      <a:endParaRPr lang="en-US" sz="1800" dirty="0"/>
                    </a:p>
                  </a:txBody>
                  <a:tcPr marT="45712" marB="45712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Multiply</a:t>
                      </a:r>
                      <a:endParaRPr lang="en-US" sz="1800" dirty="0"/>
                    </a:p>
                  </a:txBody>
                  <a:tcPr marT="45712" marB="4571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Divide</a:t>
                      </a:r>
                      <a:endParaRPr lang="en-US" sz="1800" dirty="0"/>
                    </a:p>
                  </a:txBody>
                  <a:tcPr marT="45712" marB="4571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05671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endParaRPr 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chemeClr val="tx1"/>
                          </a:solidFill>
                          <a:latin typeface="Symbol" pitchFamily="18" charset="2"/>
                          <a:ea typeface="Microsoft YaHei" pitchFamily="34" charset="-122"/>
                          <a:cs typeface="Mangal" pitchFamily="18" charset="0"/>
                        </a:rPr>
                        <a:t></a:t>
                      </a:r>
                      <a:endParaRPr 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6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Microsoft YaHei" pitchFamily="34" charset="-122"/>
                          <a:cs typeface="Mangal" pitchFamily="18" charset="0"/>
                        </a:rPr>
                        <a:t>÷</a:t>
                      </a:r>
                      <a:endParaRPr 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42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2" marB="4571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1772" name="Freeform 2"/>
          <p:cNvSpPr>
            <a:spLocks noChangeArrowheads="1"/>
          </p:cNvSpPr>
          <p:nvPr/>
        </p:nvSpPr>
        <p:spPr bwMode="auto">
          <a:xfrm>
            <a:off x="1790701" y="452438"/>
            <a:ext cx="8596313" cy="157184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Elementary School</a:t>
            </a:r>
          </a:p>
          <a:p>
            <a:pPr algn="ctr" eaLnBrk="1" hangingPunct="1"/>
            <a:r>
              <a:rPr lang="en-US" altLang="en-US" sz="48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vs. Computers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720847" y="4837113"/>
            <a:ext cx="633413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375"/>
              </a:spcBef>
            </a:pPr>
            <a:r>
              <a:rPr lang="en-US" altLang="en-US" sz="5400" dirty="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+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122610" y="4779963"/>
            <a:ext cx="4095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375"/>
              </a:spcBef>
            </a:pPr>
            <a:r>
              <a:rPr lang="en-US" altLang="en-US" sz="5400" dirty="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-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298947" y="5029200"/>
            <a:ext cx="5619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375"/>
              </a:spcBef>
            </a:pPr>
            <a:r>
              <a:rPr lang="en-US" altLang="en-US" sz="5400" dirty="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*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657846" y="4837113"/>
            <a:ext cx="369888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375"/>
              </a:spcBef>
            </a:pPr>
            <a:r>
              <a:rPr lang="en-US" altLang="en-US" sz="5400" dirty="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/</a:t>
            </a:r>
          </a:p>
        </p:txBody>
      </p:sp>
      <p:sp>
        <p:nvSpPr>
          <p:cNvPr id="9" name="Down Arrow 8"/>
          <p:cNvSpPr/>
          <p:nvPr/>
        </p:nvSpPr>
        <p:spPr>
          <a:xfrm rot="16200000">
            <a:off x="3958623" y="1917764"/>
            <a:ext cx="394980" cy="4730824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2"/>
          <p:cNvSpPr>
            <a:spLocks noChangeArrowheads="1"/>
          </p:cNvSpPr>
          <p:nvPr/>
        </p:nvSpPr>
        <p:spPr bwMode="auto">
          <a:xfrm>
            <a:off x="496388" y="3417499"/>
            <a:ext cx="5985512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chemeClr val="bg1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Elementary School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96388" y="4525752"/>
            <a:ext cx="6059970" cy="1060899"/>
            <a:chOff x="496388" y="4525752"/>
            <a:chExt cx="6059970" cy="1060899"/>
          </a:xfrm>
        </p:grpSpPr>
        <p:sp>
          <p:nvSpPr>
            <p:cNvPr id="12" name="Freeform 2"/>
            <p:cNvSpPr>
              <a:spLocks noChangeArrowheads="1"/>
            </p:cNvSpPr>
            <p:nvPr/>
          </p:nvSpPr>
          <p:spPr bwMode="auto">
            <a:xfrm>
              <a:off x="496388" y="4525752"/>
              <a:ext cx="4988377" cy="64851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0 w 21600"/>
                <a:gd name="T7" fmla="*/ 2147483647 h 21600"/>
                <a:gd name="T8" fmla="*/ 17694720 60000 65536"/>
                <a:gd name="T9" fmla="*/ 0 60000 65536"/>
                <a:gd name="T10" fmla="*/ 5898240 60000 65536"/>
                <a:gd name="T11" fmla="*/ 1179648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1613" algn="l"/>
                  <a:tab pos="3657600" algn="l"/>
                  <a:tab pos="4572000" algn="l"/>
                  <a:tab pos="5484813" algn="l"/>
                  <a:tab pos="6399213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2250"/>
                </a:spcBef>
              </a:pPr>
              <a:r>
                <a:rPr lang="en-US" altLang="en-US" sz="3600" dirty="0" smtClean="0">
                  <a:solidFill>
                    <a:schemeClr val="bg1"/>
                  </a:solidFill>
                  <a:latin typeface="Arial Black" panose="020B0A04020102020204" pitchFamily="34" charset="0"/>
                  <a:ea typeface="Microsoft YaHei" panose="020B0503020204020204" pitchFamily="34" charset="-122"/>
                  <a:cs typeface="Mangal" panose="02040503050203030202" pitchFamily="18" charset="0"/>
                </a:rPr>
                <a:t>Computers</a:t>
              </a:r>
            </a:p>
          </p:txBody>
        </p:sp>
        <p:sp>
          <p:nvSpPr>
            <p:cNvPr id="13" name="Down Arrow 12"/>
            <p:cNvSpPr/>
            <p:nvPr/>
          </p:nvSpPr>
          <p:spPr>
            <a:xfrm rot="16200000">
              <a:off x="3993456" y="3023749"/>
              <a:ext cx="394980" cy="4730824"/>
            </a:xfrm>
            <a:prstGeom prst="downArrow">
              <a:avLst>
                <a:gd name="adj1" fmla="val 50000"/>
                <a:gd name="adj2" fmla="val 85682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046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514600" y="1600200"/>
          <a:ext cx="7162800" cy="449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600"/>
                <a:gridCol w="1143000"/>
                <a:gridCol w="1295400"/>
                <a:gridCol w="1219200"/>
                <a:gridCol w="2514600"/>
              </a:tblGrid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+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7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3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-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4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*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3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8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/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802" name="Freeform 2"/>
          <p:cNvSpPr>
            <a:spLocks noChangeArrowheads="1"/>
          </p:cNvSpPr>
          <p:nvPr/>
        </p:nvSpPr>
        <p:spPr bwMode="auto">
          <a:xfrm>
            <a:off x="3752850" y="452438"/>
            <a:ext cx="4648200" cy="825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0"/>
              </a:spcBef>
            </a:pPr>
            <a:r>
              <a:rPr lang="en-US" altLang="en-US" sz="48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What is . . . 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037514" y="3962400"/>
            <a:ext cx="6889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12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164514" y="5105400"/>
            <a:ext cx="4349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4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153401" y="1752600"/>
            <a:ext cx="4349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9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164514" y="2819400"/>
            <a:ext cx="4349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965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4" grpId="0" build="p"/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514600" y="1600200"/>
          <a:ext cx="6705599" cy="449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00"/>
                <a:gridCol w="1143000"/>
                <a:gridCol w="1066800"/>
                <a:gridCol w="990600"/>
                <a:gridCol w="1142999"/>
              </a:tblGrid>
              <a:tr h="1123950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+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7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3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-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4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*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3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8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/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3826" name="Freeform 2"/>
          <p:cNvSpPr>
            <a:spLocks noChangeArrowheads="1"/>
          </p:cNvSpPr>
          <p:nvPr/>
        </p:nvSpPr>
        <p:spPr bwMode="auto">
          <a:xfrm>
            <a:off x="3752850" y="452438"/>
            <a:ext cx="4648200" cy="825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0"/>
              </a:spcBef>
            </a:pPr>
            <a:r>
              <a:rPr lang="en-US" altLang="en-US" sz="48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What is . . . 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52801" y="3962400"/>
            <a:ext cx="6889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12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79801" y="5105400"/>
            <a:ext cx="4365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4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468689" y="1752600"/>
            <a:ext cx="4349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9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79801" y="2819400"/>
            <a:ext cx="4365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/>
            <a:r>
              <a:rPr lang="en-US" altLang="en-US" sz="5400"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566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4" grpId="0" build="p"/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968259"/>
              </p:ext>
            </p:extLst>
          </p:nvPr>
        </p:nvGraphicFramePr>
        <p:xfrm>
          <a:off x="1843006" y="1600200"/>
          <a:ext cx="8525360" cy="449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1340"/>
                <a:gridCol w="2131340"/>
                <a:gridCol w="2131340"/>
                <a:gridCol w="2131340"/>
              </a:tblGrid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+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7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3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-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4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*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3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=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8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/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Arial Black" pitchFamily="34" charset="0"/>
                        </a:rPr>
                        <a:t>2</a:t>
                      </a:r>
                      <a:endParaRPr lang="en-US" sz="5400" dirty="0">
                        <a:latin typeface="Arial Black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874" name="Freeform 2"/>
          <p:cNvSpPr>
            <a:spLocks noChangeArrowheads="1"/>
          </p:cNvSpPr>
          <p:nvPr/>
        </p:nvSpPr>
        <p:spPr bwMode="auto">
          <a:xfrm>
            <a:off x="3752850" y="452438"/>
            <a:ext cx="4648200" cy="825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0"/>
              </a:spcBef>
            </a:pPr>
            <a:r>
              <a:rPr lang="en-US" altLang="en-US" sz="48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What is . . . 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81293" y="1609725"/>
            <a:ext cx="511175" cy="365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A1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83592" y="2731294"/>
            <a:ext cx="511175" cy="3635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A2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983592" y="3855245"/>
            <a:ext cx="511175" cy="365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A3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81211" y="4974433"/>
            <a:ext cx="511175" cy="365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A4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245477" y="1609725"/>
            <a:ext cx="511175" cy="365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 smtClean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B1</a:t>
            </a:r>
            <a:endParaRPr lang="en-US" altLang="en-US" dirty="0">
              <a:solidFill>
                <a:srgbClr val="000000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249087" y="2731294"/>
            <a:ext cx="511175" cy="3635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B2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249087" y="3856833"/>
            <a:ext cx="511175" cy="365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B3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245912" y="4977608"/>
            <a:ext cx="511175" cy="365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B4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984616" y="1608138"/>
            <a:ext cx="2111384" cy="11064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A1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984616" y="2728914"/>
            <a:ext cx="2111384" cy="11144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986202" y="3859213"/>
            <a:ext cx="2109797" cy="11080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A3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986203" y="4979988"/>
            <a:ext cx="2109796" cy="11128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A4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8248650" y="1600201"/>
            <a:ext cx="2109788" cy="11144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B1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8248650" y="2730500"/>
            <a:ext cx="2109788" cy="1104901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B2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248650" y="3846514"/>
            <a:ext cx="2109788" cy="11128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B3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248650" y="4975225"/>
            <a:ext cx="2109788" cy="11128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B4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842050" y="1601785"/>
            <a:ext cx="8516387" cy="1120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solidFill>
                  <a:schemeClr val="tx1"/>
                </a:solidFill>
                <a:latin typeface="Arial Black" pitchFamily="34" charset="0"/>
              </a:rPr>
              <a:t>=A1+B1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844535" y="2733400"/>
            <a:ext cx="8516387" cy="1120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solidFill>
                  <a:schemeClr val="tx1"/>
                </a:solidFill>
                <a:latin typeface="Arial Black" pitchFamily="34" charset="0"/>
              </a:rPr>
              <a:t>=</a:t>
            </a:r>
            <a:r>
              <a:rPr lang="en-US" sz="5400" dirty="0" smtClean="0">
                <a:solidFill>
                  <a:schemeClr val="tx1"/>
                </a:solidFill>
                <a:latin typeface="Arial Black" pitchFamily="34" charset="0"/>
              </a:rPr>
              <a:t>A2-B2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846210" y="3858181"/>
            <a:ext cx="8516387" cy="1120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solidFill>
                  <a:schemeClr val="tx1"/>
                </a:solidFill>
                <a:latin typeface="Arial Black" pitchFamily="34" charset="0"/>
              </a:rPr>
              <a:t>=</a:t>
            </a:r>
            <a:r>
              <a:rPr lang="en-US" sz="5400" dirty="0" smtClean="0">
                <a:solidFill>
                  <a:schemeClr val="tx1"/>
                </a:solidFill>
                <a:latin typeface="Arial Black" pitchFamily="34" charset="0"/>
              </a:rPr>
              <a:t>A3*B3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849525" y="4984616"/>
            <a:ext cx="8516387" cy="1120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solidFill>
                  <a:schemeClr val="tx1"/>
                </a:solidFill>
                <a:latin typeface="Arial Black" pitchFamily="34" charset="0"/>
              </a:rPr>
              <a:t>=</a:t>
            </a:r>
            <a:r>
              <a:rPr lang="en-US" sz="5400" dirty="0" smtClean="0">
                <a:solidFill>
                  <a:schemeClr val="tx1"/>
                </a:solidFill>
                <a:latin typeface="Arial Black" pitchFamily="34" charset="0"/>
              </a:rPr>
              <a:t>A4/B4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37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  <p:bldP spid="9" grpId="0" animBg="1" autoUpdateAnimBg="0"/>
      <p:bldP spid="10" grpId="0" animBg="1" autoUpdateAnimBg="0"/>
      <p:bldP spid="11" grpId="0" animBg="1" autoUpdateAnimBg="0"/>
      <p:bldP spid="17" grpId="0" animBg="1" autoUpdateAnimBg="0"/>
      <p:bldP spid="18" grpId="0" animBg="1" autoUpdateAnimBg="0"/>
      <p:bldP spid="19" grpId="0" animBg="1" autoUpdateAnimBg="0"/>
      <p:bldP spid="20" grpId="0" animBg="1" autoUpdateAnimBg="0"/>
      <p:bldP spid="12" grpId="0" animBg="1"/>
      <p:bldP spid="13" grpId="0" animBg="1"/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0" grpId="0" animBg="1"/>
      <p:bldP spid="31" grpId="0" animBg="1"/>
      <p:bldP spid="3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979688"/>
              </p:ext>
            </p:extLst>
          </p:nvPr>
        </p:nvGraphicFramePr>
        <p:xfrm>
          <a:off x="2133598" y="1189376"/>
          <a:ext cx="7845288" cy="256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7548"/>
                <a:gridCol w="1307548"/>
                <a:gridCol w="1307548"/>
                <a:gridCol w="1307548"/>
                <a:gridCol w="2615096"/>
              </a:tblGrid>
              <a:tr h="64016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4016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640160"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40160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6" marB="457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8956" name="Freeform 1"/>
          <p:cNvSpPr>
            <a:spLocks noChangeArrowheads="1"/>
          </p:cNvSpPr>
          <p:nvPr/>
        </p:nvSpPr>
        <p:spPr bwMode="auto">
          <a:xfrm>
            <a:off x="2846458" y="303874"/>
            <a:ext cx="647644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Using Formulas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29197"/>
              </p:ext>
            </p:extLst>
          </p:nvPr>
        </p:nvGraphicFramePr>
        <p:xfrm>
          <a:off x="2183293" y="4161184"/>
          <a:ext cx="7825410" cy="2339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4235"/>
                <a:gridCol w="1304235"/>
                <a:gridCol w="1304235"/>
                <a:gridCol w="1304235"/>
                <a:gridCol w="2608470"/>
              </a:tblGrid>
              <a:tr h="552374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992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2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7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=E3+G21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192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Down Arrow 18"/>
          <p:cNvSpPr/>
          <p:nvPr/>
        </p:nvSpPr>
        <p:spPr>
          <a:xfrm rot="14260569">
            <a:off x="4150795" y="1703967"/>
            <a:ext cx="228600" cy="2401888"/>
          </a:xfrm>
          <a:prstGeom prst="downArrow">
            <a:avLst>
              <a:gd name="adj1" fmla="val 50000"/>
              <a:gd name="adj2" fmla="val 9898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Down Arrow 19"/>
          <p:cNvSpPr/>
          <p:nvPr/>
        </p:nvSpPr>
        <p:spPr>
          <a:xfrm rot="14260569">
            <a:off x="5896769" y="1717220"/>
            <a:ext cx="228600" cy="2401888"/>
          </a:xfrm>
          <a:prstGeom prst="downArrow">
            <a:avLst>
              <a:gd name="adj1" fmla="val 50000"/>
              <a:gd name="adj2" fmla="val 9898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Down Arrow 20"/>
          <p:cNvSpPr/>
          <p:nvPr/>
        </p:nvSpPr>
        <p:spPr>
          <a:xfrm rot="10800000">
            <a:off x="8153400" y="2179977"/>
            <a:ext cx="228600" cy="1452563"/>
          </a:xfrm>
          <a:prstGeom prst="downArrow">
            <a:avLst>
              <a:gd name="adj1" fmla="val 50000"/>
              <a:gd name="adj2" fmla="val 9898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own Arrow 10"/>
          <p:cNvSpPr/>
          <p:nvPr/>
        </p:nvSpPr>
        <p:spPr>
          <a:xfrm rot="7339431" flipV="1">
            <a:off x="4014958" y="3056828"/>
            <a:ext cx="228600" cy="2401888"/>
          </a:xfrm>
          <a:prstGeom prst="downArrow">
            <a:avLst>
              <a:gd name="adj1" fmla="val 50000"/>
              <a:gd name="adj2" fmla="val 9898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940" name="Freeform 7"/>
          <p:cNvSpPr>
            <a:spLocks noChangeArrowheads="1"/>
          </p:cNvSpPr>
          <p:nvPr/>
        </p:nvSpPr>
        <p:spPr bwMode="auto">
          <a:xfrm>
            <a:off x="1752601" y="2865777"/>
            <a:ext cx="2468563" cy="10064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57240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Take the number</a:t>
            </a:r>
            <a:b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in THIS cell,</a:t>
            </a:r>
          </a:p>
          <a:p>
            <a:pPr algn="ctr" eaLnBrk="1" hangingPunct="1"/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whatever it is . . .</a:t>
            </a:r>
          </a:p>
        </p:txBody>
      </p:sp>
      <p:sp>
        <p:nvSpPr>
          <p:cNvPr id="12" name="Down Arrow 11"/>
          <p:cNvSpPr/>
          <p:nvPr/>
        </p:nvSpPr>
        <p:spPr>
          <a:xfrm rot="7339431" flipV="1">
            <a:off x="5772192" y="3291384"/>
            <a:ext cx="228600" cy="1975354"/>
          </a:xfrm>
          <a:prstGeom prst="downArrow">
            <a:avLst>
              <a:gd name="adj1" fmla="val 50000"/>
              <a:gd name="adj2" fmla="val 9898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938" name="Freeform 11"/>
          <p:cNvSpPr>
            <a:spLocks noChangeArrowheads="1"/>
          </p:cNvSpPr>
          <p:nvPr/>
        </p:nvSpPr>
        <p:spPr bwMode="auto">
          <a:xfrm>
            <a:off x="4953001" y="2888002"/>
            <a:ext cx="2193925" cy="9874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57240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Add the number</a:t>
            </a:r>
            <a:b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in THIS cell,</a:t>
            </a:r>
          </a:p>
          <a:p>
            <a:pPr algn="ctr" eaLnBrk="1" hangingPunct="1"/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whatever it is . . .</a:t>
            </a:r>
          </a:p>
        </p:txBody>
      </p:sp>
      <p:sp>
        <p:nvSpPr>
          <p:cNvPr id="13" name="Down Arrow 12"/>
          <p:cNvSpPr/>
          <p:nvPr/>
        </p:nvSpPr>
        <p:spPr>
          <a:xfrm rot="10800000" flipH="1" flipV="1">
            <a:off x="8161020" y="3338217"/>
            <a:ext cx="228600" cy="1452563"/>
          </a:xfrm>
          <a:prstGeom prst="downArrow">
            <a:avLst>
              <a:gd name="adj1" fmla="val 50000"/>
              <a:gd name="adj2" fmla="val 9898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936" name="Freeform 15"/>
          <p:cNvSpPr>
            <a:spLocks noChangeArrowheads="1"/>
          </p:cNvSpPr>
          <p:nvPr/>
        </p:nvSpPr>
        <p:spPr bwMode="auto">
          <a:xfrm>
            <a:off x="7530549" y="2888002"/>
            <a:ext cx="2255838" cy="968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57240">
            <a:solidFill>
              <a:srgbClr val="FF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Place the RESULT</a:t>
            </a:r>
          </a:p>
          <a:p>
            <a:pPr algn="ctr" eaLnBrk="1" hangingPunct="1"/>
            <a:r>
              <a:rPr lang="en-US" altLang="en-US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in this cell.</a:t>
            </a:r>
          </a:p>
        </p:txBody>
      </p:sp>
    </p:spTree>
    <p:extLst>
      <p:ext uri="{BB962C8B-B14F-4D97-AF65-F5344CB8AC3E}">
        <p14:creationId xmlns:p14="http://schemas.microsoft.com/office/powerpoint/2010/main" val="347965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11" grpId="0" animBg="1"/>
      <p:bldP spid="35940" grpId="0" animBg="1"/>
      <p:bldP spid="12" grpId="0" animBg="1"/>
      <p:bldP spid="35938" grpId="0" animBg="1"/>
      <p:bldP spid="13" grpId="0" animBg="1"/>
      <p:bldP spid="3593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3"/>
          <p:cNvSpPr>
            <a:spLocks noChangeArrowheads="1"/>
          </p:cNvSpPr>
          <p:nvPr/>
        </p:nvSpPr>
        <p:spPr bwMode="auto">
          <a:xfrm>
            <a:off x="3035300" y="533400"/>
            <a:ext cx="6096000" cy="642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Using Formulas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11388" y="1447801"/>
          <a:ext cx="7734300" cy="2297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9050"/>
                <a:gridCol w="1039813"/>
                <a:gridCol w="1039813"/>
                <a:gridCol w="1039813"/>
                <a:gridCol w="1039813"/>
                <a:gridCol w="2285998"/>
              </a:tblGrid>
              <a:tr h="552374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3999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2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7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9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228850" y="4114801"/>
          <a:ext cx="7734300" cy="2297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9050"/>
                <a:gridCol w="1039813"/>
                <a:gridCol w="1039813"/>
                <a:gridCol w="1039813"/>
                <a:gridCol w="1039813"/>
                <a:gridCol w="2285998"/>
              </a:tblGrid>
              <a:tr h="552374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3999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2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7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7696200" y="1905000"/>
            <a:ext cx="1981200" cy="762000"/>
            <a:chOff x="6172200" y="1904999"/>
            <a:chExt cx="1981200" cy="762001"/>
          </a:xfrm>
        </p:grpSpPr>
        <p:sp>
          <p:nvSpPr>
            <p:cNvPr id="40015" name="Straight Connector 5"/>
            <p:cNvSpPr>
              <a:spLocks noChangeShapeType="1"/>
            </p:cNvSpPr>
            <p:nvPr/>
          </p:nvSpPr>
          <p:spPr bwMode="auto">
            <a:xfrm flipV="1">
              <a:off x="6172200" y="1905000"/>
              <a:ext cx="1981200" cy="762000"/>
            </a:xfrm>
            <a:prstGeom prst="line">
              <a:avLst/>
            </a:prstGeom>
            <a:noFill/>
            <a:ln w="20304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40016" name="Straight Connector 6"/>
            <p:cNvSpPr>
              <a:spLocks noChangeShapeType="1"/>
            </p:cNvSpPr>
            <p:nvPr/>
          </p:nvSpPr>
          <p:spPr bwMode="auto">
            <a:xfrm>
              <a:off x="6781800" y="1904999"/>
              <a:ext cx="1066800" cy="762001"/>
            </a:xfrm>
            <a:prstGeom prst="line">
              <a:avLst/>
            </a:prstGeom>
            <a:noFill/>
            <a:ln w="20304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696200" y="4684713"/>
            <a:ext cx="228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=C1+D1</a:t>
            </a:r>
            <a:endParaRPr lang="en-US" alt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reeform 3"/>
          <p:cNvSpPr>
            <a:spLocks noChangeArrowheads="1"/>
          </p:cNvSpPr>
          <p:nvPr/>
        </p:nvSpPr>
        <p:spPr bwMode="auto">
          <a:xfrm>
            <a:off x="3035300" y="533400"/>
            <a:ext cx="6096000" cy="642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Using Formulas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11388" y="1447801"/>
          <a:ext cx="7734300" cy="2297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9050"/>
                <a:gridCol w="1039813"/>
                <a:gridCol w="1039813"/>
                <a:gridCol w="1039813"/>
                <a:gridCol w="1039813"/>
                <a:gridCol w="2285998"/>
              </a:tblGrid>
              <a:tr h="552374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3999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3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4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12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228850" y="4114801"/>
          <a:ext cx="7734300" cy="2297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9050"/>
                <a:gridCol w="1039813"/>
                <a:gridCol w="1039813"/>
                <a:gridCol w="1039813"/>
                <a:gridCol w="1039813"/>
                <a:gridCol w="2285998"/>
              </a:tblGrid>
              <a:tr h="552374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3999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3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 Black" pitchFamily="34" charset="0"/>
                        </a:rPr>
                        <a:t>4</a:t>
                      </a:r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Arial Black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7696200" y="1905000"/>
            <a:ext cx="1981200" cy="762000"/>
            <a:chOff x="6172200" y="1904999"/>
            <a:chExt cx="1981200" cy="762001"/>
          </a:xfrm>
        </p:grpSpPr>
        <p:sp>
          <p:nvSpPr>
            <p:cNvPr id="41039" name="Straight Connector 5"/>
            <p:cNvSpPr>
              <a:spLocks noChangeShapeType="1"/>
            </p:cNvSpPr>
            <p:nvPr/>
          </p:nvSpPr>
          <p:spPr bwMode="auto">
            <a:xfrm flipV="1">
              <a:off x="6172200" y="1905000"/>
              <a:ext cx="1981200" cy="762000"/>
            </a:xfrm>
            <a:prstGeom prst="line">
              <a:avLst/>
            </a:prstGeom>
            <a:noFill/>
            <a:ln w="20304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41040" name="Straight Connector 6"/>
            <p:cNvSpPr>
              <a:spLocks noChangeShapeType="1"/>
            </p:cNvSpPr>
            <p:nvPr/>
          </p:nvSpPr>
          <p:spPr bwMode="auto">
            <a:xfrm>
              <a:off x="6781800" y="1904999"/>
              <a:ext cx="1066800" cy="762001"/>
            </a:xfrm>
            <a:prstGeom prst="line">
              <a:avLst/>
            </a:prstGeom>
            <a:noFill/>
            <a:ln w="20304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696200" y="4684713"/>
            <a:ext cx="228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FF0000"/>
                </a:solidFill>
                <a:latin typeface="Arial Black" panose="020B0A04020102020204" pitchFamily="34" charset="0"/>
              </a:rPr>
              <a:t>=C1*D1</a:t>
            </a:r>
            <a:endParaRPr lang="en-US" alt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01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reeform 1"/>
          <p:cNvSpPr>
            <a:spLocks/>
          </p:cNvSpPr>
          <p:nvPr/>
        </p:nvSpPr>
        <p:spPr bwMode="auto">
          <a:xfrm>
            <a:off x="2300288" y="974725"/>
            <a:ext cx="7543800" cy="1447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1987" name="Freeform 2"/>
          <p:cNvSpPr>
            <a:spLocks noChangeArrowheads="1"/>
          </p:cNvSpPr>
          <p:nvPr/>
        </p:nvSpPr>
        <p:spPr bwMode="auto">
          <a:xfrm rot="10200">
            <a:off x="1704975" y="164744"/>
            <a:ext cx="8777288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Formulas Put Results in a Cell</a:t>
            </a:r>
          </a:p>
        </p:txBody>
      </p:sp>
      <p:sp>
        <p:nvSpPr>
          <p:cNvPr id="41988" name="Freeform 3"/>
          <p:cNvSpPr>
            <a:spLocks noChangeArrowheads="1"/>
          </p:cNvSpPr>
          <p:nvPr/>
        </p:nvSpPr>
        <p:spPr bwMode="auto">
          <a:xfrm>
            <a:off x="2597150" y="1184276"/>
            <a:ext cx="7010400" cy="1008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750"/>
              </a:spcBef>
            </a:pPr>
            <a:r>
              <a:rPr lang="en-US" altLang="en-US" sz="6000" dirty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=B1+C1</a:t>
            </a:r>
          </a:p>
        </p:txBody>
      </p:sp>
      <p:sp>
        <p:nvSpPr>
          <p:cNvPr id="41989" name="Freeform 4"/>
          <p:cNvSpPr>
            <a:spLocks/>
          </p:cNvSpPr>
          <p:nvPr/>
        </p:nvSpPr>
        <p:spPr bwMode="auto">
          <a:xfrm>
            <a:off x="2324100" y="974726"/>
            <a:ext cx="7543800" cy="55784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5724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1990" name="Freeform 5"/>
          <p:cNvSpPr>
            <a:spLocks/>
          </p:cNvSpPr>
          <p:nvPr/>
        </p:nvSpPr>
        <p:spPr bwMode="auto">
          <a:xfrm>
            <a:off x="2362200" y="3352801"/>
            <a:ext cx="7467600" cy="3715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989388" y="4206875"/>
            <a:ext cx="4267200" cy="0"/>
          </a:xfrm>
          <a:custGeom>
            <a:avLst/>
            <a:gdLst>
              <a:gd name="T0" fmla="*/ 2147483647 w 11853"/>
              <a:gd name="T1" fmla="*/ 0 w 11853"/>
              <a:gd name="T2" fmla="*/ 2147483647 w 11853"/>
              <a:gd name="T3" fmla="*/ 2147483647 w 11853"/>
              <a:gd name="T4" fmla="*/ 17694720 60000 65536"/>
              <a:gd name="T5" fmla="*/ 11796480 60000 65536"/>
              <a:gd name="T6" fmla="*/ 5898240 60000 65536"/>
              <a:gd name="T7" fmla="*/ 0 60000 65536"/>
              <a:gd name="T8" fmla="*/ 0 w 11853"/>
              <a:gd name="T9" fmla="*/ 11853 w 11853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T8" t="0" r="T9" b="0"/>
            <a:pathLst>
              <a:path w="11853" fill="none">
                <a:moveTo>
                  <a:pt x="0" y="0"/>
                </a:moveTo>
                <a:lnTo>
                  <a:pt x="11853" y="0"/>
                </a:lnTo>
              </a:path>
            </a:pathLst>
          </a:custGeom>
          <a:noFill/>
          <a:ln w="38160">
            <a:solidFill>
              <a:srgbClr val="FFFF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022725" y="4846638"/>
            <a:ext cx="4267200" cy="0"/>
          </a:xfrm>
          <a:custGeom>
            <a:avLst/>
            <a:gdLst>
              <a:gd name="T0" fmla="*/ 2147483647 w 11853"/>
              <a:gd name="T1" fmla="*/ 0 w 11853"/>
              <a:gd name="T2" fmla="*/ 2147483647 w 11853"/>
              <a:gd name="T3" fmla="*/ 2147483647 w 11853"/>
              <a:gd name="T4" fmla="*/ 17694720 60000 65536"/>
              <a:gd name="T5" fmla="*/ 11796480 60000 65536"/>
              <a:gd name="T6" fmla="*/ 5898240 60000 65536"/>
              <a:gd name="T7" fmla="*/ 0 60000 65536"/>
              <a:gd name="T8" fmla="*/ 0 w 11853"/>
              <a:gd name="T9" fmla="*/ 11853 w 11853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T8" t="0" r="T9" b="0"/>
            <a:pathLst>
              <a:path w="11853" fill="none">
                <a:moveTo>
                  <a:pt x="0" y="0"/>
                </a:moveTo>
                <a:lnTo>
                  <a:pt x="11853" y="0"/>
                </a:lnTo>
              </a:path>
            </a:pathLst>
          </a:custGeom>
          <a:noFill/>
          <a:ln w="38160">
            <a:solidFill>
              <a:srgbClr val="FFFF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013201" y="5897563"/>
            <a:ext cx="4265613" cy="0"/>
          </a:xfrm>
          <a:custGeom>
            <a:avLst/>
            <a:gdLst>
              <a:gd name="T0" fmla="*/ 2147483647 w 11853"/>
              <a:gd name="T1" fmla="*/ 0 w 11853"/>
              <a:gd name="T2" fmla="*/ 2147483647 w 11853"/>
              <a:gd name="T3" fmla="*/ 2147483647 w 11853"/>
              <a:gd name="T4" fmla="*/ 17694720 60000 65536"/>
              <a:gd name="T5" fmla="*/ 11796480 60000 65536"/>
              <a:gd name="T6" fmla="*/ 5898240 60000 65536"/>
              <a:gd name="T7" fmla="*/ 0 60000 65536"/>
              <a:gd name="T8" fmla="*/ 0 w 11853"/>
              <a:gd name="T9" fmla="*/ 11853 w 11853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T8" t="0" r="T9" b="0"/>
            <a:pathLst>
              <a:path w="11853" fill="none">
                <a:moveTo>
                  <a:pt x="0" y="0"/>
                </a:moveTo>
                <a:lnTo>
                  <a:pt x="11853" y="0"/>
                </a:lnTo>
              </a:path>
            </a:pathLst>
          </a:custGeom>
          <a:noFill/>
          <a:ln w="38160">
            <a:solidFill>
              <a:srgbClr val="FFFF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61455" name="Freeform 10"/>
          <p:cNvSpPr>
            <a:spLocks/>
          </p:cNvSpPr>
          <p:nvPr/>
        </p:nvSpPr>
        <p:spPr bwMode="auto">
          <a:xfrm>
            <a:off x="2514600" y="2622550"/>
            <a:ext cx="7162800" cy="838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61456" name="Freeform 11"/>
          <p:cNvSpPr>
            <a:spLocks noChangeArrowheads="1"/>
          </p:cNvSpPr>
          <p:nvPr/>
        </p:nvSpPr>
        <p:spPr bwMode="auto">
          <a:xfrm>
            <a:off x="2057400" y="2722563"/>
            <a:ext cx="6578600" cy="596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063"/>
              </a:spcBef>
            </a:pPr>
            <a:r>
              <a:rPr lang="en-US" altLang="en-US" sz="3300" b="1">
                <a:solidFill>
                  <a:srgbClr val="0000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All formulas begin with</a:t>
            </a:r>
          </a:p>
        </p:txBody>
      </p:sp>
      <p:sp>
        <p:nvSpPr>
          <p:cNvPr id="61457" name="Freeform 12"/>
          <p:cNvSpPr>
            <a:spLocks noChangeArrowheads="1"/>
          </p:cNvSpPr>
          <p:nvPr/>
        </p:nvSpPr>
        <p:spPr bwMode="auto">
          <a:xfrm>
            <a:off x="8331201" y="2420938"/>
            <a:ext cx="859829" cy="132562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000" b="1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=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846513" y="3621089"/>
            <a:ext cx="45513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Make this cell equal to . . 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783139" y="4257675"/>
            <a:ext cx="26511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Don’t  use  </a:t>
            </a:r>
            <a:r>
              <a:rPr lang="en-US" altLang="en-US" sz="2800" b="1" i="1" dirty="0" smtClean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x </a:t>
            </a:r>
            <a:r>
              <a:rPr lang="en-US" altLang="en-US" sz="2800" b="1" dirty="0" smtClean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 as variable or operator</a:t>
            </a:r>
            <a:endParaRPr lang="en-US" altLang="en-US" sz="2800" b="1" dirty="0">
              <a:solidFill>
                <a:srgbClr val="FFFFFF"/>
              </a:solidFill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151189" y="4881563"/>
            <a:ext cx="587692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Type everything tightly together </a:t>
            </a:r>
            <a:r>
              <a:rPr lang="en-US" altLang="en-US" sz="2800" b="1" dirty="0" smtClean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—</a:t>
            </a:r>
            <a:r>
              <a:rPr lang="en-US" altLang="en-US" sz="2800" b="1" dirty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/>
            </a:r>
            <a:br>
              <a:rPr lang="en-US" altLang="en-US" sz="2800" b="1" dirty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2800" b="1" dirty="0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do not use spaces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911600" y="5934076"/>
            <a:ext cx="43688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FFFFFF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Capitalization is optional</a:t>
            </a:r>
          </a:p>
        </p:txBody>
      </p:sp>
    </p:spTree>
    <p:extLst>
      <p:ext uri="{BB962C8B-B14F-4D97-AF65-F5344CB8AC3E}">
        <p14:creationId xmlns:p14="http://schemas.microsoft.com/office/powerpoint/2010/main" val="289121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61455" grpId="0" animBg="1"/>
      <p:bldP spid="61456" grpId="0"/>
      <p:bldP spid="61457" grpId="0"/>
      <p:bldP spid="14" grpId="0" build="p" autoUpdateAnimBg="0" advAuto="0"/>
      <p:bldP spid="15" grpId="0" build="p" autoUpdateAnimBg="0" advAuto="0"/>
      <p:bldP spid="16" grpId="0" build="p" autoUpdateAnimBg="0" advAuto="0"/>
      <p:bldP spid="17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13267450">
            <a:off x="7844918" y="-211391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4496433" y="4357635"/>
            <a:ext cx="5483589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Window Controls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0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reeform 1"/>
          <p:cNvSpPr>
            <a:spLocks/>
          </p:cNvSpPr>
          <p:nvPr/>
        </p:nvSpPr>
        <p:spPr bwMode="auto">
          <a:xfrm>
            <a:off x="2286000" y="1981200"/>
            <a:ext cx="7543800" cy="1447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3011" name="Freeform 2"/>
          <p:cNvSpPr>
            <a:spLocks noChangeArrowheads="1"/>
          </p:cNvSpPr>
          <p:nvPr/>
        </p:nvSpPr>
        <p:spPr bwMode="auto">
          <a:xfrm>
            <a:off x="3035300" y="533400"/>
            <a:ext cx="6096000" cy="642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Entering Formulas</a:t>
            </a:r>
          </a:p>
        </p:txBody>
      </p:sp>
      <p:sp>
        <p:nvSpPr>
          <p:cNvPr id="43012" name="Freeform 3"/>
          <p:cNvSpPr>
            <a:spLocks noChangeArrowheads="1"/>
          </p:cNvSpPr>
          <p:nvPr/>
        </p:nvSpPr>
        <p:spPr bwMode="auto">
          <a:xfrm>
            <a:off x="2578100" y="2286001"/>
            <a:ext cx="7010400" cy="1008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750"/>
              </a:spcBef>
            </a:pPr>
            <a:r>
              <a:rPr lang="en-US" altLang="en-US" sz="6000" dirty="0" smtClean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=A4+B13</a:t>
            </a:r>
            <a:endParaRPr lang="en-US" altLang="en-US" sz="6000" dirty="0">
              <a:solidFill>
                <a:srgbClr val="000000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  <p:sp>
        <p:nvSpPr>
          <p:cNvPr id="43013" name="Freeform 4"/>
          <p:cNvSpPr>
            <a:spLocks/>
          </p:cNvSpPr>
          <p:nvPr/>
        </p:nvSpPr>
        <p:spPr bwMode="auto">
          <a:xfrm>
            <a:off x="2311400" y="1981200"/>
            <a:ext cx="7543800" cy="3429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5724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3014" name="Freeform 5"/>
          <p:cNvSpPr>
            <a:spLocks noChangeArrowheads="1"/>
          </p:cNvSpPr>
          <p:nvPr/>
        </p:nvSpPr>
        <p:spPr bwMode="auto">
          <a:xfrm>
            <a:off x="2413000" y="3543300"/>
            <a:ext cx="7340600" cy="1739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(Make this cell equal to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the sum of cells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A4 and B13)</a:t>
            </a:r>
          </a:p>
        </p:txBody>
      </p:sp>
    </p:spTree>
    <p:extLst>
      <p:ext uri="{BB962C8B-B14F-4D97-AF65-F5344CB8AC3E}">
        <p14:creationId xmlns:p14="http://schemas.microsoft.com/office/powerpoint/2010/main" val="63239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reeform 1"/>
          <p:cNvSpPr>
            <a:spLocks/>
          </p:cNvSpPr>
          <p:nvPr/>
        </p:nvSpPr>
        <p:spPr bwMode="auto">
          <a:xfrm>
            <a:off x="2286000" y="1981200"/>
            <a:ext cx="7543800" cy="1447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4035" name="Freeform 2"/>
          <p:cNvSpPr>
            <a:spLocks noChangeArrowheads="1"/>
          </p:cNvSpPr>
          <p:nvPr/>
        </p:nvSpPr>
        <p:spPr bwMode="auto">
          <a:xfrm>
            <a:off x="3035300" y="533400"/>
            <a:ext cx="6096000" cy="642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Entering Formulas</a:t>
            </a:r>
          </a:p>
        </p:txBody>
      </p:sp>
      <p:sp>
        <p:nvSpPr>
          <p:cNvPr id="44036" name="Freeform 3"/>
          <p:cNvSpPr>
            <a:spLocks noChangeArrowheads="1"/>
          </p:cNvSpPr>
          <p:nvPr/>
        </p:nvSpPr>
        <p:spPr bwMode="auto">
          <a:xfrm>
            <a:off x="2578100" y="2286001"/>
            <a:ext cx="7010400" cy="1008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750"/>
              </a:spcBef>
            </a:pPr>
            <a:r>
              <a:rPr lang="en-US" altLang="en-US" sz="6000" dirty="0" smtClean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=C12-E27</a:t>
            </a:r>
            <a:endParaRPr lang="en-US" altLang="en-US" sz="6000" dirty="0">
              <a:solidFill>
                <a:srgbClr val="000000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  <p:sp>
        <p:nvSpPr>
          <p:cNvPr id="44037" name="Freeform 4"/>
          <p:cNvSpPr>
            <a:spLocks/>
          </p:cNvSpPr>
          <p:nvPr/>
        </p:nvSpPr>
        <p:spPr bwMode="auto">
          <a:xfrm>
            <a:off x="2311400" y="1981200"/>
            <a:ext cx="7543800" cy="3429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5724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4038" name="Freeform 5"/>
          <p:cNvSpPr>
            <a:spLocks noChangeArrowheads="1"/>
          </p:cNvSpPr>
          <p:nvPr/>
        </p:nvSpPr>
        <p:spPr bwMode="auto">
          <a:xfrm>
            <a:off x="2413000" y="3543300"/>
            <a:ext cx="7340600" cy="1739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(Make this cell equal to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the difference of cells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C12 and E27)</a:t>
            </a:r>
          </a:p>
        </p:txBody>
      </p:sp>
    </p:spTree>
    <p:extLst>
      <p:ext uri="{BB962C8B-B14F-4D97-AF65-F5344CB8AC3E}">
        <p14:creationId xmlns:p14="http://schemas.microsoft.com/office/powerpoint/2010/main" val="3411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reeform 1"/>
          <p:cNvSpPr>
            <a:spLocks/>
          </p:cNvSpPr>
          <p:nvPr/>
        </p:nvSpPr>
        <p:spPr bwMode="auto">
          <a:xfrm>
            <a:off x="2286000" y="1981200"/>
            <a:ext cx="7543800" cy="1447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5059" name="Freeform 2"/>
          <p:cNvSpPr>
            <a:spLocks noChangeArrowheads="1"/>
          </p:cNvSpPr>
          <p:nvPr/>
        </p:nvSpPr>
        <p:spPr bwMode="auto">
          <a:xfrm>
            <a:off x="3035300" y="533400"/>
            <a:ext cx="6096000" cy="642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Entering Formulas</a:t>
            </a:r>
          </a:p>
        </p:txBody>
      </p:sp>
      <p:sp>
        <p:nvSpPr>
          <p:cNvPr id="45060" name="Freeform 3"/>
          <p:cNvSpPr>
            <a:spLocks noChangeArrowheads="1"/>
          </p:cNvSpPr>
          <p:nvPr/>
        </p:nvSpPr>
        <p:spPr bwMode="auto">
          <a:xfrm>
            <a:off x="2578100" y="2286001"/>
            <a:ext cx="7010400" cy="1008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750"/>
              </a:spcBef>
            </a:pPr>
            <a:r>
              <a:rPr lang="en-US" altLang="en-US" sz="6000" dirty="0" smtClean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=E4*B2</a:t>
            </a:r>
            <a:endParaRPr lang="en-US" altLang="en-US" sz="6000" dirty="0">
              <a:solidFill>
                <a:srgbClr val="000000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  <p:sp>
        <p:nvSpPr>
          <p:cNvPr id="45061" name="Freeform 4"/>
          <p:cNvSpPr>
            <a:spLocks/>
          </p:cNvSpPr>
          <p:nvPr/>
        </p:nvSpPr>
        <p:spPr bwMode="auto">
          <a:xfrm>
            <a:off x="2311400" y="1981200"/>
            <a:ext cx="7543800" cy="3429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5724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5062" name="Freeform 5"/>
          <p:cNvSpPr>
            <a:spLocks noChangeArrowheads="1"/>
          </p:cNvSpPr>
          <p:nvPr/>
        </p:nvSpPr>
        <p:spPr bwMode="auto">
          <a:xfrm>
            <a:off x="2413000" y="3543300"/>
            <a:ext cx="7340600" cy="1739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(Make this cell equal to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the product of cells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E4 and B2)</a:t>
            </a:r>
          </a:p>
        </p:txBody>
      </p:sp>
    </p:spTree>
    <p:extLst>
      <p:ext uri="{BB962C8B-B14F-4D97-AF65-F5344CB8AC3E}">
        <p14:creationId xmlns:p14="http://schemas.microsoft.com/office/powerpoint/2010/main" val="83574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eform 1"/>
          <p:cNvSpPr>
            <a:spLocks/>
          </p:cNvSpPr>
          <p:nvPr/>
        </p:nvSpPr>
        <p:spPr bwMode="auto">
          <a:xfrm>
            <a:off x="2286000" y="1981200"/>
            <a:ext cx="7543800" cy="1447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6083" name="Freeform 2"/>
          <p:cNvSpPr>
            <a:spLocks noChangeArrowheads="1"/>
          </p:cNvSpPr>
          <p:nvPr/>
        </p:nvSpPr>
        <p:spPr bwMode="auto">
          <a:xfrm>
            <a:off x="3035300" y="533400"/>
            <a:ext cx="6096000" cy="6429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Entering Formulas</a:t>
            </a:r>
          </a:p>
        </p:txBody>
      </p:sp>
      <p:sp>
        <p:nvSpPr>
          <p:cNvPr id="46084" name="Freeform 3"/>
          <p:cNvSpPr>
            <a:spLocks noChangeArrowheads="1"/>
          </p:cNvSpPr>
          <p:nvPr/>
        </p:nvSpPr>
        <p:spPr bwMode="auto">
          <a:xfrm>
            <a:off x="2578100" y="2286001"/>
            <a:ext cx="7010400" cy="1008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750"/>
              </a:spcBef>
            </a:pPr>
            <a:r>
              <a:rPr lang="en-US" altLang="en-US" sz="6000" dirty="0" smtClean="0">
                <a:solidFill>
                  <a:srgbClr val="000000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=A7/C23</a:t>
            </a:r>
            <a:endParaRPr lang="en-US" altLang="en-US" sz="6000" dirty="0">
              <a:solidFill>
                <a:srgbClr val="000000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  <p:sp>
        <p:nvSpPr>
          <p:cNvPr id="46085" name="Freeform 4"/>
          <p:cNvSpPr>
            <a:spLocks/>
          </p:cNvSpPr>
          <p:nvPr/>
        </p:nvSpPr>
        <p:spPr bwMode="auto">
          <a:xfrm>
            <a:off x="2311400" y="1981200"/>
            <a:ext cx="7543800" cy="3429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5724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6086" name="Freeform 5"/>
          <p:cNvSpPr>
            <a:spLocks noChangeArrowheads="1"/>
          </p:cNvSpPr>
          <p:nvPr/>
        </p:nvSpPr>
        <p:spPr bwMode="auto">
          <a:xfrm>
            <a:off x="2413000" y="3543300"/>
            <a:ext cx="7340600" cy="1739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(Make this cell equal to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the quotient of cells</a:t>
            </a:r>
            <a:b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</a:br>
            <a:r>
              <a:rPr lang="en-US" altLang="en-US" sz="3600" b="1">
                <a:solidFill>
                  <a:srgbClr val="FFFF00"/>
                </a:solidFill>
                <a:ea typeface="Microsoft YaHei" panose="020B0503020204020204" pitchFamily="34" charset="-122"/>
                <a:cs typeface="Mangal" panose="02040503050203030202" pitchFamily="18" charset="0"/>
              </a:rPr>
              <a:t>A7 and C23)</a:t>
            </a:r>
          </a:p>
        </p:txBody>
      </p:sp>
    </p:spTree>
    <p:extLst>
      <p:ext uri="{BB962C8B-B14F-4D97-AF65-F5344CB8AC3E}">
        <p14:creationId xmlns:p14="http://schemas.microsoft.com/office/powerpoint/2010/main" val="147265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rrowheads="1"/>
          </p:cNvSpPr>
          <p:nvPr/>
        </p:nvSpPr>
        <p:spPr bwMode="auto">
          <a:xfrm>
            <a:off x="457200" y="2993073"/>
            <a:ext cx="11277600" cy="92551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225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5400" spc="270" dirty="0">
                <a:solidFill>
                  <a:srgbClr val="FFFF00"/>
                </a:solidFill>
                <a:latin typeface="Arial Black" pitchFamily="34" charset="0"/>
                <a:ea typeface="Microsoft YaHei" pitchFamily="34" charset="-122"/>
                <a:cs typeface="Mangal" pitchFamily="18" charset="0"/>
              </a:rPr>
              <a:t>http://johnherring.net/ccc</a:t>
            </a:r>
          </a:p>
        </p:txBody>
      </p:sp>
    </p:spTree>
    <p:extLst>
      <p:ext uri="{BB962C8B-B14F-4D97-AF65-F5344CB8AC3E}">
        <p14:creationId xmlns:p14="http://schemas.microsoft.com/office/powerpoint/2010/main" val="343584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078019">
            <a:off x="3220667" y="-407333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3621223" y="4017998"/>
            <a:ext cx="5483589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File Menu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27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078019">
            <a:off x="3612551" y="-390789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3621223" y="4017998"/>
            <a:ext cx="5483589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Home Tab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91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078019">
            <a:off x="3612551" y="-390789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3621223" y="4017998"/>
            <a:ext cx="5483589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Tabs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0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078019">
            <a:off x="4427198" y="11848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4252990" y="4342256"/>
            <a:ext cx="5483589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Ribbon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73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72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37" y="0"/>
            <a:ext cx="9566725" cy="68580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 rot="8078019">
            <a:off x="3845308" y="144851"/>
            <a:ext cx="394980" cy="4921816"/>
          </a:xfrm>
          <a:prstGeom prst="downArrow">
            <a:avLst>
              <a:gd name="adj1" fmla="val 50000"/>
              <a:gd name="adj2" fmla="val 85682"/>
            </a:avLst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"/>
          <p:cNvSpPr>
            <a:spLocks noChangeArrowheads="1"/>
          </p:cNvSpPr>
          <p:nvPr/>
        </p:nvSpPr>
        <p:spPr bwMode="auto">
          <a:xfrm>
            <a:off x="4252990" y="4342256"/>
            <a:ext cx="5483589" cy="6485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250"/>
              </a:spcBef>
            </a:pPr>
            <a:r>
              <a:rPr lang="en-US" altLang="en-US" sz="3600" dirty="0" smtClean="0">
                <a:solidFill>
                  <a:srgbClr val="FFFFFF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Mangal" panose="02040503050203030202" pitchFamily="18" charset="0"/>
              </a:rPr>
              <a:t>Cut / Copy / Paste</a:t>
            </a:r>
            <a:endParaRPr lang="en-US" altLang="en-US" sz="3600" dirty="0">
              <a:solidFill>
                <a:srgbClr val="FFFFFF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30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381</Words>
  <Application>Microsoft Office PowerPoint</Application>
  <PresentationFormat>Widescreen</PresentationFormat>
  <Paragraphs>212</Paragraphs>
  <Slides>44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Microsoft YaHei</vt:lpstr>
      <vt:lpstr>Arial</vt:lpstr>
      <vt:lpstr>Arial Black</vt:lpstr>
      <vt:lpstr>Calibri</vt:lpstr>
      <vt:lpstr>Calibri Light</vt:lpstr>
      <vt:lpstr>Mangal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Herring</dc:creator>
  <cp:lastModifiedBy>John Herring</cp:lastModifiedBy>
  <cp:revision>31</cp:revision>
  <dcterms:created xsi:type="dcterms:W3CDTF">2014-07-22T02:38:05Z</dcterms:created>
  <dcterms:modified xsi:type="dcterms:W3CDTF">2014-07-22T19:22:28Z</dcterms:modified>
</cp:coreProperties>
</file>